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44" d="100"/>
          <a:sy n="44" d="100"/>
        </p:scale>
        <p:origin x="45" y="2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1306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415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731520" y="2194560"/>
            <a:ext cx="106984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Case for AI Literacy</a:t>
            </a:r>
            <a:endParaRPr lang="en-US" sz="4400" dirty="0"/>
          </a:p>
        </p:txBody>
      </p:sp>
      <p:sp>
        <p:nvSpPr>
          <p:cNvPr id="4" name="Text 2"/>
          <p:cNvSpPr/>
          <p:nvPr/>
        </p:nvSpPr>
        <p:spPr>
          <a:xfrm>
            <a:off x="731520" y="3200400"/>
            <a:ext cx="10698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FFE0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Preparing every student to understand — not just use — AI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731520" y="4114800"/>
            <a:ext cx="10698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CB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Board Presentation  ·  [SCHOOL / DISTRICT NAME]  ·  [DATE]  ·  Presented by [NAME, TITLE]</a:t>
            </a:r>
            <a:endParaRPr lang="en-US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FF5A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now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822960" y="1463040"/>
            <a:ext cx="10424160" cy="3474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30000"/>
              </a:lnSpc>
              <a:buSzPct val="100000"/>
              <a:buChar char="•"/>
            </a:pPr>
            <a:r>
              <a:rPr lang="en-US" sz="20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is already in students’ daily lives — but access to real AI education is spreading unevenly.
</a:t>
            </a:r>
            <a:endParaRPr lang="en-US" sz="2000" dirty="0"/>
          </a:p>
          <a:p>
            <a:pPr marL="342900" indent="-342900">
              <a:lnSpc>
                <a:spcPct val="130000"/>
              </a:lnSpc>
              <a:buSzPct val="100000"/>
              <a:buChar char="•"/>
            </a:pPr>
            <a:r>
              <a:rPr lang="en-US" sz="20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Students who only consume AI, without understanding it, are left vulnerable and behind.
</a:t>
            </a:r>
            <a:endParaRPr lang="en-US" sz="2000" dirty="0"/>
          </a:p>
          <a:p>
            <a:pPr marL="342900" indent="-342900">
              <a:lnSpc>
                <a:spcPct val="130000"/>
              </a:lnSpc>
              <a:buSzPct val="100000"/>
              <a:buChar char="•"/>
            </a:pPr>
            <a:r>
              <a:rPr lang="en-US" sz="20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Under-resourced communities risk the widest gap — this is an equity issue, not just a tech issue.
</a:t>
            </a:r>
            <a:endParaRPr lang="en-US" sz="2000" dirty="0"/>
          </a:p>
          <a:p>
            <a:pPr marL="342900" indent="-342900">
              <a:lnSpc>
                <a:spcPct val="130000"/>
              </a:lnSpc>
              <a:buSzPct val="100000"/>
              <a:buChar char="•"/>
            </a:pPr>
            <a:r>
              <a:rPr lang="en-US" sz="20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Waiting for “perfect conditions” means falling further behind. We can start responsibly, now.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326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we propose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640080" y="1645920"/>
            <a:ext cx="3474720" cy="3291840"/>
          </a:xfrm>
          <a:prstGeom prst="roundRect">
            <a:avLst>
              <a:gd name="adj" fmla="val 3333"/>
            </a:avLst>
          </a:prstGeom>
          <a:solidFill>
            <a:srgbClr val="F4F5FF"/>
          </a:solidFill>
          <a:ln w="12700">
            <a:solidFill>
              <a:srgbClr val="E3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640080" y="1645920"/>
            <a:ext cx="3474720" cy="109728"/>
          </a:xfrm>
          <a:prstGeom prst="rect">
            <a:avLst/>
          </a:prstGeom>
          <a:solidFill>
            <a:srgbClr val="2BC8B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68680" y="196596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Teach AI literacy K–12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868680" y="2788920"/>
            <a:ext cx="301752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Age-appropriate lessons on how AI works, its limits, and using it responsibly and honestly.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4389120" y="1645920"/>
            <a:ext cx="3474720" cy="3291840"/>
          </a:xfrm>
          <a:prstGeom prst="roundRect">
            <a:avLst>
              <a:gd name="adj" fmla="val 3333"/>
            </a:avLst>
          </a:prstGeom>
          <a:solidFill>
            <a:srgbClr val="F4F5FF"/>
          </a:solidFill>
          <a:ln w="12700">
            <a:solidFill>
              <a:srgbClr val="E3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4389120" y="1645920"/>
            <a:ext cx="3474720" cy="109728"/>
          </a:xfrm>
          <a:prstGeom prst="rect">
            <a:avLst/>
          </a:prstGeom>
          <a:solidFill>
            <a:srgbClr val="2326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617720" y="196596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 our teachers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4617720" y="2788920"/>
            <a:ext cx="301752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structured PD pathway so staff can teach and use AI with confidence.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8138160" y="1645920"/>
            <a:ext cx="3474720" cy="3291840"/>
          </a:xfrm>
          <a:prstGeom prst="roundRect">
            <a:avLst>
              <a:gd name="adj" fmla="val 3333"/>
            </a:avLst>
          </a:prstGeom>
          <a:solidFill>
            <a:srgbClr val="F4F5FF"/>
          </a:solidFill>
          <a:ln w="12700">
            <a:solidFill>
              <a:srgbClr val="E3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8138160" y="1645920"/>
            <a:ext cx="3474720" cy="109728"/>
          </a:xfrm>
          <a:prstGeom prst="rect">
            <a:avLst/>
          </a:prstGeom>
          <a:solidFill>
            <a:srgbClr val="FF5A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8366760" y="196596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it safely &amp; equitably</a:t>
            </a:r>
            <a:endParaRPr lang="en-US" sz="1900" dirty="0"/>
          </a:p>
        </p:txBody>
      </p:sp>
      <p:sp>
        <p:nvSpPr>
          <p:cNvPr id="15" name="Text 13"/>
          <p:cNvSpPr/>
          <p:nvPr/>
        </p:nvSpPr>
        <p:spPr>
          <a:xfrm>
            <a:off x="8366760" y="2788920"/>
            <a:ext cx="301752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Vetted tools, clear policy, and offline-first materials so no student is left out.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BC8B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evidence: built in real classrooms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640080" y="1143000"/>
            <a:ext cx="10972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5A5C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 from the  Baltimore pilot (2025–26). Ask us for the full evaluation.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640080" y="1737360"/>
            <a:ext cx="3474720" cy="1920240"/>
          </a:xfrm>
          <a:prstGeom prst="roundRect">
            <a:avLst>
              <a:gd name="adj" fmla="val 5714"/>
            </a:avLst>
          </a:prstGeom>
          <a:solidFill>
            <a:srgbClr val="1415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22960" y="2011680"/>
            <a:ext cx="3108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C5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38% → 85%</a:t>
            </a:r>
            <a:endParaRPr lang="en-US" sz="3000" dirty="0"/>
          </a:p>
        </p:txBody>
      </p:sp>
      <p:sp>
        <p:nvSpPr>
          <p:cNvPr id="7" name="Text 5"/>
          <p:cNvSpPr/>
          <p:nvPr/>
        </p:nvSpPr>
        <p:spPr>
          <a:xfrm>
            <a:off x="822960" y="2834640"/>
            <a:ext cx="3108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comprehension, pre to post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4389120" y="1737360"/>
            <a:ext cx="3474720" cy="1920240"/>
          </a:xfrm>
          <a:prstGeom prst="roundRect">
            <a:avLst>
              <a:gd name="adj" fmla="val 5714"/>
            </a:avLst>
          </a:prstGeom>
          <a:solidFill>
            <a:srgbClr val="1415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4572000" y="2011680"/>
            <a:ext cx="3108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C5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250</a:t>
            </a:r>
            <a:endParaRPr lang="en-US" sz="3000" dirty="0"/>
          </a:p>
        </p:txBody>
      </p:sp>
      <p:sp>
        <p:nvSpPr>
          <p:cNvPr id="10" name="Text 8"/>
          <p:cNvSpPr/>
          <p:nvPr/>
        </p:nvSpPr>
        <p:spPr>
          <a:xfrm>
            <a:off x="4572000" y="2834640"/>
            <a:ext cx="3108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students taught directly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8138160" y="1737360"/>
            <a:ext cx="3474720" cy="1920240"/>
          </a:xfrm>
          <a:prstGeom prst="roundRect">
            <a:avLst>
              <a:gd name="adj" fmla="val 5714"/>
            </a:avLst>
          </a:prstGeom>
          <a:solidFill>
            <a:srgbClr val="1415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8321040" y="2011680"/>
            <a:ext cx="3108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C5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2,000+</a:t>
            </a:r>
            <a:endParaRPr lang="en-US" sz="3000" dirty="0"/>
          </a:p>
        </p:txBody>
      </p:sp>
      <p:sp>
        <p:nvSpPr>
          <p:cNvPr id="13" name="Text 11"/>
          <p:cNvSpPr/>
          <p:nvPr/>
        </p:nvSpPr>
        <p:spPr>
          <a:xfrm>
            <a:off x="8321040" y="2834640"/>
            <a:ext cx="3108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reached through their teachers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640080" y="3931920"/>
            <a:ext cx="3474720" cy="1920240"/>
          </a:xfrm>
          <a:prstGeom prst="roundRect">
            <a:avLst>
              <a:gd name="adj" fmla="val 5714"/>
            </a:avLst>
          </a:prstGeom>
          <a:solidFill>
            <a:srgbClr val="1415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822960" y="4206240"/>
            <a:ext cx="3108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C5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50</a:t>
            </a:r>
            <a:endParaRPr lang="en-US" sz="3000" dirty="0"/>
          </a:p>
        </p:txBody>
      </p:sp>
      <p:sp>
        <p:nvSpPr>
          <p:cNvPr id="16" name="Text 14"/>
          <p:cNvSpPr/>
          <p:nvPr/>
        </p:nvSpPr>
        <p:spPr>
          <a:xfrm>
            <a:off x="822960" y="5029200"/>
            <a:ext cx="3108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Teacher Fellows trained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4389120" y="3931920"/>
            <a:ext cx="3474720" cy="1920240"/>
          </a:xfrm>
          <a:prstGeom prst="roundRect">
            <a:avLst>
              <a:gd name="adj" fmla="val 5714"/>
            </a:avLst>
          </a:prstGeom>
          <a:solidFill>
            <a:srgbClr val="1415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4572000" y="4206240"/>
            <a:ext cx="3108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C5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</a:t>
            </a:r>
            <a:endParaRPr lang="en-US" sz="3000" dirty="0"/>
          </a:p>
        </p:txBody>
      </p:sp>
      <p:sp>
        <p:nvSpPr>
          <p:cNvPr id="19" name="Text 17"/>
          <p:cNvSpPr/>
          <p:nvPr/>
        </p:nvSpPr>
        <p:spPr>
          <a:xfrm>
            <a:off x="4572000" y="5029200"/>
            <a:ext cx="3108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classroom-ready lessons built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8138160" y="3931920"/>
            <a:ext cx="3474720" cy="1920240"/>
          </a:xfrm>
          <a:prstGeom prst="roundRect">
            <a:avLst>
              <a:gd name="adj" fmla="val 5714"/>
            </a:avLst>
          </a:prstGeom>
          <a:solidFill>
            <a:srgbClr val="1415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8321040" y="4206240"/>
            <a:ext cx="3108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C5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3000" dirty="0"/>
          </a:p>
        </p:txBody>
      </p:sp>
      <p:sp>
        <p:nvSpPr>
          <p:cNvPr id="22" name="Text 20"/>
          <p:cNvSpPr/>
          <p:nvPr/>
        </p:nvSpPr>
        <p:spPr>
          <a:xfrm>
            <a:off x="8321040" y="5029200"/>
            <a:ext cx="3108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sites (12 schools, 2 libraries)</a:t>
            </a:r>
            <a:endParaRPr lang="en-US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FFC53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approach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822960" y="1554480"/>
            <a:ext cx="10424160" cy="3291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900" b="1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DEAR Method — </a:t>
            </a:r>
            <a:r>
              <a:rPr lang="en-US" sz="19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Discover, Explore, Apply, Reflect: lessons that make students think, not just click.
</a:t>
            </a:r>
            <a:endParaRPr lang="en-US" sz="19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900" b="1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Offline-first — </a:t>
            </a:r>
            <a:r>
              <a:rPr lang="en-US" sz="19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materials run on paper with one facilitator; no devices or internet required.
</a:t>
            </a:r>
            <a:endParaRPr lang="en-US" sz="19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900" b="1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 &amp; open — </a:t>
            </a:r>
            <a:r>
              <a:rPr lang="en-US" sz="19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full curriculum is free online; no per-student license costs.
</a:t>
            </a:r>
            <a:endParaRPr lang="en-US" sz="19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900" b="1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Teacher-built — </a:t>
            </a:r>
            <a:r>
              <a:rPr lang="en-US" sz="19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lessons created and tested by classroom teachers, adaptable to any subject.</a:t>
            </a:r>
            <a:endParaRPr lang="en-US" sz="1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Responsible &amp; safe by design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640080" y="1554480"/>
            <a:ext cx="2103120" cy="914400"/>
          </a:xfrm>
          <a:prstGeom prst="roundRect">
            <a:avLst>
              <a:gd name="adj" fmla="val 10000"/>
            </a:avLst>
          </a:prstGeo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640080" y="1554480"/>
            <a:ext cx="21031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Privacy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2926080" y="1554480"/>
            <a:ext cx="85953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tool passes a student-data privacy review (FERPA/COPPA aware). No student PII in public tools.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640080" y="2697480"/>
            <a:ext cx="2103120" cy="914400"/>
          </a:xfrm>
          <a:prstGeom prst="roundRect">
            <a:avLst>
              <a:gd name="adj" fmla="val 10000"/>
            </a:avLst>
          </a:prstGeo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640080" y="2697480"/>
            <a:ext cx="21031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Policy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2926080" y="2697480"/>
            <a:ext cx="85953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ready AI Acceptable Use Policy and Academic Integrity Addendum set clear expectations.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640080" y="3840480"/>
            <a:ext cx="2103120" cy="914400"/>
          </a:xfrm>
          <a:prstGeom prst="roundRect">
            <a:avLst>
              <a:gd name="adj" fmla="val 10000"/>
            </a:avLst>
          </a:prstGeo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40080" y="3840480"/>
            <a:ext cx="21031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Honesty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2926080" y="3840480"/>
            <a:ext cx="85953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simple Green/Amber/Red system teaches students when and how to disclose AI use.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640080" y="4983480"/>
            <a:ext cx="2103120" cy="914400"/>
          </a:xfrm>
          <a:prstGeom prst="roundRect">
            <a:avLst>
              <a:gd name="adj" fmla="val 10000"/>
            </a:avLst>
          </a:prstGeo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40080" y="4983480"/>
            <a:ext cx="21031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Families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926080" y="4983480"/>
            <a:ext cx="85953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Plain-language FAQ and letters keep families informed and welcome.</a:t>
            </a: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BC8B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it costs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822960" y="1554480"/>
            <a:ext cx="10424160" cy="2377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900" b="1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Curriculum &amp; materials: </a:t>
            </a:r>
            <a:r>
              <a:rPr lang="en-US" sz="19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$0 — free and open-source.
</a:t>
            </a:r>
            <a:endParaRPr lang="en-US" sz="1900" dirty="0"/>
          </a:p>
          <a:p>
            <a:pPr marL="0" indent="0">
              <a:lnSpc>
                <a:spcPct val="135000"/>
              </a:lnSpc>
              <a:buNone/>
            </a:pPr>
            <a:r>
              <a:rPr lang="en-US" sz="1900" b="1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Software: </a:t>
            </a:r>
            <a:r>
              <a:rPr lang="en-US" sz="19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$0 required — built around free, approved tools; offline options need none.
</a:t>
            </a:r>
            <a:endParaRPr lang="en-US" sz="1900" dirty="0"/>
          </a:p>
          <a:p>
            <a:pPr marL="0" indent="0">
              <a:lnSpc>
                <a:spcPct val="135000"/>
              </a:lnSpc>
              <a:buNone/>
            </a:pPr>
            <a:r>
              <a:rPr lang="en-US" sz="1900" b="1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Primary investment: </a:t>
            </a:r>
            <a:r>
              <a:rPr lang="en-US" sz="19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staff time / PD stipends and optional substitute coverage.
</a:t>
            </a:r>
            <a:endParaRPr lang="en-US" sz="1900" dirty="0"/>
          </a:p>
          <a:p>
            <a:pPr marL="0" indent="0">
              <a:lnSpc>
                <a:spcPct val="135000"/>
              </a:lnSpc>
              <a:buNone/>
            </a:pPr>
            <a:r>
              <a:rPr lang="en-US" sz="1900" b="1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Optional: </a:t>
            </a:r>
            <a:r>
              <a:rPr lang="en-US" sz="190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printing for offline materials; a program lead / coach stipend.</a:t>
            </a:r>
            <a:endParaRPr lang="en-US" sz="1900" dirty="0"/>
          </a:p>
        </p:txBody>
      </p:sp>
      <p:sp>
        <p:nvSpPr>
          <p:cNvPr id="5" name="Shape 3"/>
          <p:cNvSpPr/>
          <p:nvPr/>
        </p:nvSpPr>
        <p:spPr>
          <a:xfrm>
            <a:off x="822960" y="4297680"/>
            <a:ext cx="10515600" cy="1280160"/>
          </a:xfrm>
          <a:prstGeom prst="roundRect">
            <a:avLst>
              <a:gd name="adj" fmla="val 7143"/>
            </a:avLst>
          </a:prstGeom>
          <a:solidFill>
            <a:srgbClr val="F4F5FF"/>
          </a:solidFill>
          <a:ln w="19050">
            <a:solidFill>
              <a:srgbClr val="2BC8B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1097280" y="4434840"/>
            <a:ext cx="9966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E8E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Bottom line: a high-impact, equity-focused program can launch at very low hard cost — the main resource is our people’s time.</a:t>
            </a:r>
            <a:endParaRPr lang="en-US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FFC53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12-month roadmap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640080" y="1737360"/>
            <a:ext cx="2651760" cy="3291840"/>
          </a:xfrm>
          <a:prstGeom prst="roundRect">
            <a:avLst>
              <a:gd name="adj" fmla="val 3448"/>
            </a:avLst>
          </a:prstGeom>
          <a:solidFill>
            <a:srgbClr val="F4F5FF"/>
          </a:solidFill>
          <a:ln w="12700">
            <a:solidFill>
              <a:srgbClr val="E3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640080" y="1737360"/>
            <a:ext cx="2651760" cy="548640"/>
          </a:xfrm>
          <a:prstGeom prst="rect">
            <a:avLst/>
          </a:prstGeom>
          <a:solidFill>
            <a:srgbClr val="2326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640080" y="173736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Months 1–3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468880"/>
            <a:ext cx="2286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 &amp; plan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822960" y="3108960"/>
            <a:ext cx="22860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Run the site technology audit; adopt policy; pick a curriculum track.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3474720" y="1737360"/>
            <a:ext cx="2651760" cy="3291840"/>
          </a:xfrm>
          <a:prstGeom prst="roundRect">
            <a:avLst>
              <a:gd name="adj" fmla="val 3448"/>
            </a:avLst>
          </a:prstGeom>
          <a:solidFill>
            <a:srgbClr val="F4F5FF"/>
          </a:solidFill>
          <a:ln w="12700">
            <a:solidFill>
              <a:srgbClr val="E3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3474720" y="1737360"/>
            <a:ext cx="2651760" cy="548640"/>
          </a:xfrm>
          <a:prstGeom prst="rect">
            <a:avLst/>
          </a:prstGeom>
          <a:solidFill>
            <a:srgbClr val="2BC8B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474720" y="173736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Months 4–6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3657600" y="2468880"/>
            <a:ext cx="2286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 &amp; pilot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3657600" y="3108960"/>
            <a:ext cx="22860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Begin the PD pathway; pilot lessons in willing classrooms; baseline assessments.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6309360" y="1737360"/>
            <a:ext cx="2651760" cy="3291840"/>
          </a:xfrm>
          <a:prstGeom prst="roundRect">
            <a:avLst>
              <a:gd name="adj" fmla="val 3448"/>
            </a:avLst>
          </a:prstGeom>
          <a:solidFill>
            <a:srgbClr val="F4F5FF"/>
          </a:solidFill>
          <a:ln w="12700">
            <a:solidFill>
              <a:srgbClr val="E3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6309360" y="1737360"/>
            <a:ext cx="2651760" cy="548640"/>
          </a:xfrm>
          <a:prstGeom prst="rect">
            <a:avLst/>
          </a:prstGeom>
          <a:solidFill>
            <a:srgbClr val="FF5A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6309360" y="173736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Months 7–9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6492240" y="2468880"/>
            <a:ext cx="2286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Expand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6492240" y="3108960"/>
            <a:ext cx="22860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Scale to more classrooms; peer learning circles; mid-point stakeholder surveys.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9144000" y="1737360"/>
            <a:ext cx="2651760" cy="3291840"/>
          </a:xfrm>
          <a:prstGeom prst="roundRect">
            <a:avLst>
              <a:gd name="adj" fmla="val 3448"/>
            </a:avLst>
          </a:prstGeom>
          <a:solidFill>
            <a:srgbClr val="F4F5FF"/>
          </a:solidFill>
          <a:ln w="12700">
            <a:solidFill>
              <a:srgbClr val="E3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9144000" y="1737360"/>
            <a:ext cx="2651760" cy="548640"/>
          </a:xfrm>
          <a:prstGeom prst="rect">
            <a:avLst/>
          </a:prstGeom>
          <a:solidFill>
            <a:srgbClr val="1415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9144000" y="173736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Months 10–12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9326880" y="2468880"/>
            <a:ext cx="2286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415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&amp; sustain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9326880" y="3108960"/>
            <a:ext cx="22860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2B2B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Post assessments; report results; plan year two and share with peers.</a:t>
            </a:r>
            <a:endParaRPr lang="en-US" sz="13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415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FFC53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731520" y="64008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ask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914400" y="18288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21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Endorse AI literacy as a district priority for the coming year.
</a:t>
            </a:r>
            <a:endParaRPr lang="en-US" sz="21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21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Approve the AI Acceptable Use Policy and Academic Integrity Addendum.
</a:t>
            </a:r>
            <a:endParaRPr lang="en-US" sz="21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21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 staff PD time (stipends / coverage) to launch the pilot.
</a:t>
            </a:r>
            <a:endParaRPr lang="en-US" sz="21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2100" dirty="0">
                <a:solidFill>
                  <a:srgbClr val="E7E8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Name a program lead to coordinate and report on results.</a:t>
            </a:r>
            <a:endParaRPr lang="en-US" sz="2100" dirty="0"/>
          </a:p>
        </p:txBody>
      </p:sp>
      <p:sp>
        <p:nvSpPr>
          <p:cNvPr id="5" name="Text 3"/>
          <p:cNvSpPr/>
          <p:nvPr/>
        </p:nvSpPr>
        <p:spPr>
          <a:xfrm>
            <a:off x="914400" y="5212080"/>
            <a:ext cx="10332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E0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 curriculum &amp; all templates:  [your website]   ·   [your email]</a:t>
            </a:r>
            <a:endParaRPr lang="en-US" sz="1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628</Words>
  <Application>Microsoft Office PowerPoint</Application>
  <PresentationFormat>Widescreen</PresentationFormat>
  <Paragraphs>77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Case for AI Literacy — Board Presentation</dc:title>
  <dc:subject>PptxGenJS Presentation</dc:subject>
  <dc:creator/>
  <cp:lastModifiedBy>FNU Farhana'Begum</cp:lastModifiedBy>
  <cp:revision>4</cp:revision>
  <dcterms:created xsi:type="dcterms:W3CDTF">2026-07-15T02:05:41Z</dcterms:created>
  <dcterms:modified xsi:type="dcterms:W3CDTF">2026-07-15T02:17:59Z</dcterms:modified>
</cp:coreProperties>
</file>